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8" r:id="rId2"/>
    <p:sldId id="262" r:id="rId3"/>
    <p:sldId id="274" r:id="rId4"/>
    <p:sldId id="275" r:id="rId5"/>
    <p:sldId id="276" r:id="rId6"/>
    <p:sldId id="277" r:id="rId7"/>
    <p:sldId id="269" r:id="rId8"/>
    <p:sldId id="257" r:id="rId9"/>
    <p:sldId id="270" r:id="rId10"/>
    <p:sldId id="271" r:id="rId11"/>
    <p:sldId id="273" r:id="rId12"/>
    <p:sldId id="279" r:id="rId13"/>
    <p:sldId id="280" r:id="rId14"/>
    <p:sldId id="265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89FF8D-AF1B-4949-A7CB-82C7041B69AE}" v="133" dt="2021-10-12T20:51:36.310"/>
    <p1510:client id="{EAB8579C-ED13-EF4D-9083-1860F9422D66}" v="8" dt="2021-10-11T00:44:38.4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C55C98-EC86-F845-B9B4-2EF8F8FCCC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EC0D6E6-F1F0-2143-A751-39A76A202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07FDC3-000B-EC48-BE87-5B6395002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CC1E8-A5EC-C444-BFDA-4A3019609F5A}" type="datetimeFigureOut">
              <a:rPr kumimoji="1" lang="zh-CN" altLang="en-US" smtClean="0"/>
              <a:t>2021/10/10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692BCC-A7BB-8841-8C11-22F049BD7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CDCCEC-55F5-B148-84C4-5791B9908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FC1C1-B729-1645-8FA7-8DD293449B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4899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CBD4C5-9BDA-5F49-94FF-BDB49301E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B1BB8A8-F9A0-084A-808E-6C93978540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9F49C5-2ED4-AE4E-90E0-901514FD2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CC1E8-A5EC-C444-BFDA-4A3019609F5A}" type="datetimeFigureOut">
              <a:rPr kumimoji="1" lang="zh-CN" altLang="en-US" smtClean="0"/>
              <a:t>2021/10/10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4A2E6D-2AB5-E347-861A-34E1A446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63378E-C505-7B48-B9FD-2A3FF5B89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FC1C1-B729-1645-8FA7-8DD293449B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2989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0638C44-B045-7647-8952-5426396247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44807B3-5384-C04F-ADBF-3DF8766441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68923D-6127-B64E-9309-9EDC6AB4C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CC1E8-A5EC-C444-BFDA-4A3019609F5A}" type="datetimeFigureOut">
              <a:rPr kumimoji="1" lang="zh-CN" altLang="en-US" smtClean="0"/>
              <a:t>2021/10/10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DFA92C-BCD9-DD4D-8DC9-D2702C3D3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A228E8-6E01-7345-A7B0-3BE53D43E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FC1C1-B729-1645-8FA7-8DD293449B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5765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4E1DA7-D847-A94C-B790-04AD81AB4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447449-701E-5E4D-8785-6F20FFAA5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0B0772-D172-EC4D-9287-026E25EB5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CC1E8-A5EC-C444-BFDA-4A3019609F5A}" type="datetimeFigureOut">
              <a:rPr kumimoji="1" lang="zh-CN" altLang="en-US" smtClean="0"/>
              <a:t>2021/10/10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C5C089-75A6-C848-B922-E25D036A6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F73A1B-9CDC-D945-83EF-DC8C394BF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FC1C1-B729-1645-8FA7-8DD293449B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2251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DD3E6-404F-9548-8FDC-BDE6A8D9D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6AB557-A770-EC46-9ADA-6DB031A44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28AD99-CE7C-2C4C-B99E-6282D64A3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CC1E8-A5EC-C444-BFDA-4A3019609F5A}" type="datetimeFigureOut">
              <a:rPr kumimoji="1" lang="zh-CN" altLang="en-US" smtClean="0"/>
              <a:t>2021/10/10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FD5CA4-9742-D24A-AFA2-A4AC9FB58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D5FA57-F2FF-7445-B4BF-D5AC22DED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FC1C1-B729-1645-8FA7-8DD293449B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9669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12CEFF-14D2-F94A-B25B-A67806A3D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B4B2B2-57B2-1D41-B6C0-B6C6542E0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D82B6D5-05ED-1743-89E4-09031DC2A1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31C059-CB97-EC49-AA58-451A895CA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CC1E8-A5EC-C444-BFDA-4A3019609F5A}" type="datetimeFigureOut">
              <a:rPr kumimoji="1" lang="zh-CN" altLang="en-US" smtClean="0"/>
              <a:t>2021/10/10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FE92246-36CC-CC48-AB1B-A0159CB24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472437-7351-844F-90F6-BBFCABD24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FC1C1-B729-1645-8FA7-8DD293449B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965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8C5197-A324-D24B-9052-10E5A963A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FEB409-A09B-CC46-9602-DE627C541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8299394-8DD3-D04B-8F4E-FDE7B5BF32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85D3B31-B0BB-6645-9003-1D0360C29E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0E61221-C788-144A-9D18-EA41C6F84E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2C3833F-937A-FF40-AB3E-DB9CA23A5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CC1E8-A5EC-C444-BFDA-4A3019609F5A}" type="datetimeFigureOut">
              <a:rPr kumimoji="1" lang="zh-CN" altLang="en-US" smtClean="0"/>
              <a:t>2021/10/10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AB4A33D-6ACA-1B4F-9D72-CBB163EF7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F308E4F-EC0B-524E-B1EE-53FC16B11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FC1C1-B729-1645-8FA7-8DD293449B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7378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7DE7A2-37CE-E740-8794-F02FFF33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26760B3-F325-ED44-940F-C54850C1A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CC1E8-A5EC-C444-BFDA-4A3019609F5A}" type="datetimeFigureOut">
              <a:rPr kumimoji="1" lang="zh-CN" altLang="en-US" smtClean="0"/>
              <a:t>2021/10/10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13B5CF1-9F90-3143-AAB9-FCD7D249E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50D6C78-6B2B-1449-ACBD-6E7BADA08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FC1C1-B729-1645-8FA7-8DD293449B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2920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EACEC0C-E6A4-4D49-BEEE-4438EAE12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CC1E8-A5EC-C444-BFDA-4A3019609F5A}" type="datetimeFigureOut">
              <a:rPr kumimoji="1" lang="zh-CN" altLang="en-US" smtClean="0"/>
              <a:t>2021/10/10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3E7B4D5-BCC1-D744-BA1F-047B9D24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520931-B34A-2547-9164-05D304ADC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FC1C1-B729-1645-8FA7-8DD293449B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250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E3482E-877F-114D-93CF-F94E89996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AC9065-EDFE-044F-9974-D1B5F1167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B41CBC-F410-8044-8533-A469660B7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6B49FA-4ACD-734D-93C1-FB2465A6F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CC1E8-A5EC-C444-BFDA-4A3019609F5A}" type="datetimeFigureOut">
              <a:rPr kumimoji="1" lang="zh-CN" altLang="en-US" smtClean="0"/>
              <a:t>2021/10/10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454B6E0-9EBA-B64F-A058-0289AB525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7A28C50-6FC0-7D48-B2FE-F36DF91EF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FC1C1-B729-1645-8FA7-8DD293449B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4405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1DB45B-40E9-204B-80D9-586B3D7A4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520BC69-75CD-B54A-866F-3530924D8B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E1FA842-2A7E-2F4D-AFEB-9A04AFEC92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2C15771-131E-ED46-B017-B08082FC4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CC1E8-A5EC-C444-BFDA-4A3019609F5A}" type="datetimeFigureOut">
              <a:rPr kumimoji="1" lang="zh-CN" altLang="en-US" smtClean="0"/>
              <a:t>2021/10/10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CB5D8E5-B3CD-D047-8138-35E96BCE3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438215-295E-6C45-85F7-2280C4C81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FC1C1-B729-1645-8FA7-8DD293449B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4268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88E8C4F-5820-4942-A6D2-95CFD22C7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FB0758-3942-7943-AB9C-32FA07E99C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18A809-FF65-0A4B-8B19-FB4EEC081F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5CC1E8-A5EC-C444-BFDA-4A3019609F5A}" type="datetimeFigureOut">
              <a:rPr kumimoji="1" lang="zh-CN" altLang="en-US" smtClean="0"/>
              <a:t>2021/10/10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449AB3-5896-4040-8578-62E25F1E27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816EDD-13CC-9042-978B-E5C15CEDF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BFC1C1-B729-1645-8FA7-8DD293449B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8076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hyperlink" Target="https://www.computerhope.com/doserror.html" TargetMode="Externa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内容占位符 6" descr="图片包含 文本&#10;&#10;描述已自动生成">
            <a:extLst>
              <a:ext uri="{FF2B5EF4-FFF2-40B4-BE49-F238E27FC236}">
                <a16:creationId xmlns:a16="http://schemas.microsoft.com/office/drawing/2014/main" id="{C8C41256-0BDE-524F-8922-B173CAC28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014" b="3391"/>
          <a:stretch/>
        </p:blipFill>
        <p:spPr>
          <a:xfrm>
            <a:off x="20" y="1282"/>
            <a:ext cx="12791070" cy="6868353"/>
          </a:xfrm>
          <a:prstGeom prst="rect">
            <a:avLst/>
          </a:prstGeom>
        </p:spPr>
      </p:pic>
      <p:sp>
        <p:nvSpPr>
          <p:cNvPr id="9" name="直角三角形 8">
            <a:extLst>
              <a:ext uri="{FF2B5EF4-FFF2-40B4-BE49-F238E27FC236}">
                <a16:creationId xmlns:a16="http://schemas.microsoft.com/office/drawing/2014/main" id="{A0011826-886B-1346-BA6A-EF5F5900080E}"/>
              </a:ext>
            </a:extLst>
          </p:cNvPr>
          <p:cNvSpPr/>
          <p:nvPr/>
        </p:nvSpPr>
        <p:spPr>
          <a:xfrm rot="5400000">
            <a:off x="78827" y="-78827"/>
            <a:ext cx="7556938" cy="7714594"/>
          </a:xfrm>
          <a:prstGeom prst="rtTriangle">
            <a:avLst/>
          </a:prstGeom>
          <a:solidFill>
            <a:schemeClr val="bg2">
              <a:alpha val="6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B2BD4A2-B210-4945-B094-DF5BE69FE2D0}"/>
              </a:ext>
            </a:extLst>
          </p:cNvPr>
          <p:cNvSpPr txBox="1"/>
          <p:nvPr/>
        </p:nvSpPr>
        <p:spPr>
          <a:xfrm>
            <a:off x="110359" y="504208"/>
            <a:ext cx="645335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6600">
                <a:latin typeface="Arial Rounded MT Bold" panose="020F0704030504030204" pitchFamily="34" charset="0"/>
              </a:rPr>
              <a:t>Stream and I/O Redirection</a:t>
            </a:r>
            <a:endParaRPr kumimoji="1" lang="zh-CN" altLang="en-US" sz="660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528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6B9CC-AA5E-403D-90FE-76E4B8974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>
                <a:latin typeface="Arial Rounded MT Bold" panose="020F0704030504030204" pitchFamily="34" charset="0"/>
              </a:rPr>
              <a:t>Fixing a Standard Error 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20D0B-D3F7-4DEA-A8A1-16768889B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>
                <a:latin typeface="Arial Rounded MT Bold" panose="020F0704030504030204" pitchFamily="34" charset="0"/>
              </a:rPr>
              <a:t>Don’t panic </a:t>
            </a:r>
          </a:p>
          <a:p>
            <a:pPr marL="514350" indent="-514350">
              <a:buFont typeface="+mj-lt"/>
              <a:buAutoNum type="arabicPeriod"/>
            </a:pPr>
            <a:endParaRPr lang="en-US" sz="2000">
              <a:latin typeface="Arial Rounded MT Bold" panose="020F07040305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000">
                <a:latin typeface="Arial Rounded MT Bold" panose="020F0704030504030204" pitchFamily="34" charset="0"/>
              </a:rPr>
              <a:t>Read the error </a:t>
            </a:r>
          </a:p>
          <a:p>
            <a:pPr marL="514350" indent="-514350">
              <a:buFont typeface="+mj-lt"/>
              <a:buAutoNum type="arabicPeriod"/>
            </a:pPr>
            <a:endParaRPr lang="en-US" sz="2000">
              <a:latin typeface="Arial Rounded MT Bold" panose="020F07040305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000">
                <a:latin typeface="Arial Rounded MT Bold" panose="020F0704030504030204" pitchFamily="34" charset="0"/>
              </a:rPr>
              <a:t>Google if not easily fixable </a:t>
            </a:r>
          </a:p>
          <a:p>
            <a:endParaRPr lang="en-US" sz="2000"/>
          </a:p>
          <a:p>
            <a:pPr marL="0" indent="0">
              <a:buNone/>
            </a:pPr>
            <a:r>
              <a:rPr lang="en-US" sz="2000" b="1" i="1"/>
              <a:t>When in doubt Ctrl-c gets you out (then esc)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6AE42F4-1CDD-44BE-A682-7E492617FB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1018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284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306CB7-77BA-A247-869D-CC894C66C0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Arial Rounded MT Bold" panose="020F0704030504030204" pitchFamily="34" charset="0"/>
                <a:ea typeface="等线 Light"/>
                <a:cs typeface="Times"/>
              </a:rPr>
              <a:t>Streams and Redirection with </a:t>
            </a:r>
            <a:r>
              <a:rPr lang="en-US" altLang="zh-CN" dirty="0" err="1">
                <a:latin typeface="Arial Rounded MT Bold" panose="020F0704030504030204" pitchFamily="34" charset="0"/>
                <a:ea typeface="等线 Light"/>
                <a:cs typeface="Times"/>
              </a:rPr>
              <a:t>csvkit</a:t>
            </a:r>
            <a:endParaRPr lang="en-US" altLang="zh-CN" dirty="0">
              <a:latin typeface="Arial Rounded MT Bold" panose="020F0704030504030204" pitchFamily="34" charset="0"/>
              <a:ea typeface="等线 Light"/>
              <a:cs typeface="Times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C5AA1B-3097-F544-9845-559C0FCEA3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1034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6F551A-A668-4F4F-8974-56DB095B8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18255"/>
            <a:ext cx="10515600" cy="1325563"/>
          </a:xfrm>
        </p:spPr>
        <p:txBody>
          <a:bodyPr/>
          <a:lstStyle/>
          <a:p>
            <a:r>
              <a:rPr lang="en" altLang="zh-CN">
                <a:latin typeface="Arial Rounded MT Bold" panose="020F0704030504030204" pitchFamily="34" charset="0"/>
              </a:rPr>
              <a:t>Streams and Redirection with </a:t>
            </a:r>
            <a:r>
              <a:rPr lang="en" altLang="zh-CN" err="1">
                <a:latin typeface="Arial Rounded MT Bold" panose="020F0704030504030204" pitchFamily="34" charset="0"/>
              </a:rPr>
              <a:t>csvkit</a:t>
            </a:r>
            <a:endParaRPr kumimoji="1" lang="zh-CN" altLang="en-US">
              <a:latin typeface="Arial Rounded MT Bold" panose="020F0704030504030204" pitchFamily="34" charset="0"/>
            </a:endParaRPr>
          </a:p>
        </p:txBody>
      </p:sp>
      <p:pic>
        <p:nvPicPr>
          <p:cNvPr id="5" name="内容占位符 4" descr="表格&#10;&#10;描述已自动生成">
            <a:extLst>
              <a:ext uri="{FF2B5EF4-FFF2-40B4-BE49-F238E27FC236}">
                <a16:creationId xmlns:a16="http://schemas.microsoft.com/office/drawing/2014/main" id="{5B08FD68-B510-0144-831D-A510451B44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845" y="1142458"/>
            <a:ext cx="10515600" cy="5489500"/>
          </a:xfrm>
        </p:spPr>
      </p:pic>
    </p:spTree>
    <p:extLst>
      <p:ext uri="{BB962C8B-B14F-4D97-AF65-F5344CB8AC3E}">
        <p14:creationId xmlns:p14="http://schemas.microsoft.com/office/powerpoint/2010/main" val="185314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FE29FD90-A2D0-4089-9014-22002A571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24" y="5338772"/>
            <a:ext cx="11229787" cy="63292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F059D1E-5540-4248-A3C5-98A8FF236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77" y="-245775"/>
            <a:ext cx="10515600" cy="1299311"/>
          </a:xfrm>
        </p:spPr>
        <p:txBody>
          <a:bodyPr>
            <a:normAutofit/>
          </a:bodyPr>
          <a:lstStyle/>
          <a:p>
            <a:r>
              <a:rPr lang="en" altLang="zh-CN">
                <a:latin typeface="Arial Rounded MT Bold" panose="020F0704030504030204" pitchFamily="34" charset="0"/>
              </a:rPr>
              <a:t>Streams and Redirection with </a:t>
            </a:r>
            <a:r>
              <a:rPr lang="en" altLang="zh-CN" err="1">
                <a:latin typeface="Arial Rounded MT Bold" panose="020F0704030504030204" pitchFamily="34" charset="0"/>
              </a:rPr>
              <a:t>csvkit</a:t>
            </a:r>
            <a:endParaRPr kumimoji="1"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2774F8-29FE-2A45-B0CD-4C4DE76FD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209" y="713433"/>
            <a:ext cx="11363848" cy="50945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" altLang="zh-CN" sz="2000" err="1">
                <a:latin typeface="Courier New"/>
                <a:ea typeface="+mn-lt"/>
                <a:cs typeface="+mn-lt"/>
              </a:rPr>
              <a:t>csvcut</a:t>
            </a:r>
            <a:r>
              <a:rPr lang="en" altLang="zh-CN" sz="2000">
                <a:latin typeface="Courier New"/>
                <a:ea typeface="+mn-lt"/>
                <a:cs typeface="+mn-lt"/>
              </a:rPr>
              <a:t> -c 3 -e latin1 file.csv | tail +2 | sort | </a:t>
            </a:r>
            <a:r>
              <a:rPr lang="en" altLang="zh-CN" sz="2000" err="1">
                <a:latin typeface="Courier New"/>
                <a:ea typeface="+mn-lt"/>
                <a:cs typeface="+mn-lt"/>
              </a:rPr>
              <a:t>uniq</a:t>
            </a:r>
            <a:r>
              <a:rPr lang="en" altLang="zh-CN" sz="2000">
                <a:latin typeface="Courier New"/>
                <a:ea typeface="+mn-lt"/>
                <a:cs typeface="+mn-lt"/>
              </a:rPr>
              <a:t> -c | sort -r -n | head -5 &gt; out.txt</a:t>
            </a:r>
            <a:endParaRPr lang="zh-CN" altLang="en-US" sz="2000">
              <a:latin typeface="Courier New"/>
              <a:ea typeface="+mn-lt"/>
              <a:cs typeface="+mn-lt"/>
            </a:endParaRPr>
          </a:p>
        </p:txBody>
      </p:sp>
      <p:pic>
        <p:nvPicPr>
          <p:cNvPr id="6" name="图片 5" descr="表格&#10;&#10;低可信度描述已自动生成">
            <a:extLst>
              <a:ext uri="{FF2B5EF4-FFF2-40B4-BE49-F238E27FC236}">
                <a16:creationId xmlns:a16="http://schemas.microsoft.com/office/drawing/2014/main" id="{1D4337EE-6AE1-8140-94BA-69A08780A3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826" t="78219"/>
          <a:stretch/>
        </p:blipFill>
        <p:spPr>
          <a:xfrm>
            <a:off x="8594062" y="2034926"/>
            <a:ext cx="3598147" cy="2062348"/>
          </a:xfrm>
          <a:prstGeom prst="rect">
            <a:avLst/>
          </a:prstGeom>
        </p:spPr>
      </p:pic>
      <p:pic>
        <p:nvPicPr>
          <p:cNvPr id="10" name="Picture 10" descr="A picture containing table&#10;&#10;Description automatically generated">
            <a:extLst>
              <a:ext uri="{FF2B5EF4-FFF2-40B4-BE49-F238E27FC236}">
                <a16:creationId xmlns:a16="http://schemas.microsoft.com/office/drawing/2014/main" id="{41756B22-8440-45EA-9ED3-D43CB964E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150" y="1887621"/>
            <a:ext cx="4464050" cy="270175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FD31AAD8-6005-4B3F-AAA2-6287A31B44D0}"/>
              </a:ext>
            </a:extLst>
          </p:cNvPr>
          <p:cNvSpPr/>
          <p:nvPr/>
        </p:nvSpPr>
        <p:spPr>
          <a:xfrm>
            <a:off x="6667246" y="2704083"/>
            <a:ext cx="1371600" cy="8826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9B0CC95-C2ED-4252-90A6-AC45A601264E}"/>
              </a:ext>
            </a:extLst>
          </p:cNvPr>
          <p:cNvSpPr/>
          <p:nvPr/>
        </p:nvSpPr>
        <p:spPr>
          <a:xfrm>
            <a:off x="9924796" y="5466332"/>
            <a:ext cx="349250" cy="3429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46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306CB7-77BA-A247-869D-CC894C66C0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>
                <a:latin typeface="Arial Rounded MT Bold" panose="020F0704030504030204" pitchFamily="34" charset="0"/>
              </a:rPr>
              <a:t>Conclusion</a:t>
            </a:r>
            <a:endParaRPr kumimoji="1"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C5AA1B-3097-F544-9845-559C0FCEA3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4218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306CB7-77BA-A247-869D-CC894C66C0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Arial Rounded MT Bold" panose="020F0704030504030204" pitchFamily="34" charset="0"/>
              </a:rPr>
              <a:t>Introduction</a:t>
            </a:r>
            <a:endParaRPr kumimoji="1"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C5AA1B-3097-F544-9845-559C0FCEA3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1774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D7CB7-5DEA-4D42-9835-B698F4042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Rounded MT Bold" panose="020F0704030504030204" pitchFamily="34" charset="0"/>
                <a:ea typeface="+mj-lt"/>
                <a:cs typeface="+mj-lt"/>
              </a:rPr>
              <a:t>Overview</a:t>
            </a:r>
            <a:endParaRPr lang="en-US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3D3E2-6312-48C2-8DE1-6F1C9C1AE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993" y="1796442"/>
            <a:ext cx="1093801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>
                <a:latin typeface="Times" pitchFamily="2" charset="0"/>
                <a:ea typeface="+mn-lt"/>
                <a:cs typeface="+mn-lt"/>
              </a:rPr>
              <a:t>• </a:t>
            </a:r>
            <a:r>
              <a:rPr lang="en-US">
                <a:latin typeface="Arial Rounded MT Bold" panose="020F0704030504030204" pitchFamily="34" charset="0"/>
                <a:ea typeface="+mn-lt"/>
                <a:cs typeface="+mn-lt"/>
              </a:rPr>
              <a:t>As data scientists, we spend a lot of time trying to understand and work with data.</a:t>
            </a:r>
            <a:endParaRPr lang="en-US">
              <a:latin typeface="Arial Rounded MT Bold" panose="020F0704030504030204" pitchFamily="34" charset="0"/>
            </a:endParaRPr>
          </a:p>
          <a:p>
            <a:pPr>
              <a:buNone/>
            </a:pPr>
            <a:endParaRPr lang="en-US">
              <a:latin typeface="Arial Rounded MT Bold" panose="020F0704030504030204" pitchFamily="34" charset="0"/>
              <a:ea typeface="+mn-lt"/>
              <a:cs typeface="+mn-lt"/>
            </a:endParaRPr>
          </a:p>
          <a:p>
            <a:pPr>
              <a:buNone/>
            </a:pPr>
            <a:r>
              <a:rPr lang="en-US">
                <a:latin typeface="Arial Rounded MT Bold" panose="020F0704030504030204" pitchFamily="34" charset="0"/>
                <a:ea typeface="+mn-lt"/>
                <a:cs typeface="+mn-lt"/>
              </a:rPr>
              <a:t>• We need quick ways to preview data or make it easier to work with.</a:t>
            </a:r>
            <a:endParaRPr lang="en-US">
              <a:latin typeface="Arial Rounded MT Bold" panose="020F0704030504030204" pitchFamily="34" charset="0"/>
            </a:endParaRPr>
          </a:p>
          <a:p>
            <a:pPr>
              <a:buNone/>
            </a:pPr>
            <a:endParaRPr lang="en-US">
              <a:latin typeface="Arial Rounded MT Bold" panose="020F0704030504030204" pitchFamily="34" charset="0"/>
              <a:ea typeface="+mn-lt"/>
              <a:cs typeface="+mn-lt"/>
            </a:endParaRPr>
          </a:p>
          <a:p>
            <a:pPr>
              <a:buNone/>
            </a:pPr>
            <a:r>
              <a:rPr lang="en-US">
                <a:latin typeface="Arial Rounded MT Bold" panose="020F0704030504030204" pitchFamily="34" charset="0"/>
                <a:ea typeface="+mn-lt"/>
                <a:cs typeface="+mn-lt"/>
              </a:rPr>
              <a:t>• Today, we will show you how we can be efficient using the terminal to quickly summarize data for us without having to write a python script or open </a:t>
            </a:r>
            <a:r>
              <a:rPr lang="en-US" err="1">
                <a:latin typeface="Arial Rounded MT Bold" panose="020F0704030504030204" pitchFamily="34" charset="0"/>
                <a:ea typeface="+mn-lt"/>
                <a:cs typeface="+mn-lt"/>
              </a:rPr>
              <a:t>jupyter</a:t>
            </a:r>
            <a:r>
              <a:rPr lang="en-US">
                <a:latin typeface="Arial Rounded MT Bold" panose="020F0704030504030204" pitchFamily="34" charset="0"/>
                <a:ea typeface="+mn-lt"/>
                <a:cs typeface="+mn-lt"/>
              </a:rPr>
              <a:t> notebook.</a:t>
            </a:r>
            <a:endParaRPr lang="en-US"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endParaRPr lang="en-US">
              <a:latin typeface="Times" pitchFamily="2" charset="0"/>
              <a:ea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3876144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56AE5-6CF7-46B0-8B1E-22D4FF31B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135" y="272214"/>
            <a:ext cx="3505495" cy="1622321"/>
          </a:xfrm>
        </p:spPr>
        <p:txBody>
          <a:bodyPr>
            <a:normAutofit fontScale="90000"/>
          </a:bodyPr>
          <a:lstStyle/>
          <a:p>
            <a:r>
              <a:rPr lang="en-US">
                <a:latin typeface="Arial Rounded MT Bold" panose="020F0704030504030204" pitchFamily="34" charset="0"/>
                <a:ea typeface="+mj-lt"/>
                <a:cs typeface="+mj-lt"/>
              </a:rPr>
              <a:t>Standard Input/Output</a:t>
            </a:r>
            <a:endParaRPr lang="en-US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37CCC-68F5-4A68-B433-5A028A4F7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348" y="207264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None/>
            </a:pPr>
            <a:r>
              <a:rPr lang="en-US" sz="2000">
                <a:ea typeface="+mn-lt"/>
                <a:cs typeface="+mn-lt"/>
              </a:rPr>
              <a:t>• </a:t>
            </a:r>
            <a:r>
              <a:rPr lang="en-US">
                <a:latin typeface="Arial Rounded MT Bold" panose="020F0704030504030204" pitchFamily="34" charset="0"/>
                <a:ea typeface="+mn-lt"/>
                <a:cs typeface="+mn-lt"/>
              </a:rPr>
              <a:t>Standard Input</a:t>
            </a:r>
            <a:endParaRPr lang="en-US" sz="2000">
              <a:latin typeface="Arial Rounded MT Bold" panose="020F0704030504030204" pitchFamily="34" charset="0"/>
            </a:endParaRPr>
          </a:p>
          <a:p>
            <a:pPr>
              <a:buNone/>
            </a:pPr>
            <a:endParaRPr lang="en-US" sz="2000">
              <a:ea typeface="+mn-lt"/>
              <a:cs typeface="+mn-lt"/>
            </a:endParaRPr>
          </a:p>
          <a:p>
            <a:pPr lvl="1">
              <a:buNone/>
            </a:pPr>
            <a:r>
              <a:rPr lang="en-US">
                <a:latin typeface="Courier New"/>
                <a:ea typeface="+mn-lt"/>
                <a:cs typeface="+mn-lt"/>
              </a:rPr>
              <a:t>cat &lt; </a:t>
            </a:r>
            <a:r>
              <a:rPr lang="en-US" err="1">
                <a:latin typeface="Courier New"/>
                <a:ea typeface="+mn-lt"/>
                <a:cs typeface="+mn-lt"/>
              </a:rPr>
              <a:t>foo.txt</a:t>
            </a:r>
            <a:endParaRPr lang="en-US">
              <a:latin typeface="Courier New"/>
              <a:cs typeface="Courier New"/>
            </a:endParaRPr>
          </a:p>
          <a:p>
            <a:pPr>
              <a:buNone/>
            </a:pPr>
            <a:endParaRPr lang="en-US" sz="2000">
              <a:ea typeface="等线"/>
            </a:endParaRPr>
          </a:p>
          <a:p>
            <a:pPr>
              <a:buNone/>
            </a:pPr>
            <a:r>
              <a:rPr lang="en-US">
                <a:latin typeface="Times" pitchFamily="2" charset="0"/>
                <a:ea typeface="+mn-lt"/>
                <a:cs typeface="+mn-lt"/>
              </a:rPr>
              <a:t>• </a:t>
            </a:r>
            <a:r>
              <a:rPr lang="en-US">
                <a:latin typeface="Arial Rounded MT Bold" panose="020F0704030504030204" pitchFamily="34" charset="0"/>
                <a:ea typeface="+mn-lt"/>
                <a:cs typeface="+mn-lt"/>
              </a:rPr>
              <a:t>Standard Output</a:t>
            </a:r>
            <a:endParaRPr lang="en-US">
              <a:latin typeface="Arial Rounded MT Bold" panose="020F0704030504030204" pitchFamily="34" charset="0"/>
            </a:endParaRPr>
          </a:p>
          <a:p>
            <a:pPr>
              <a:buNone/>
            </a:pPr>
            <a:endParaRPr lang="en-US" sz="2000">
              <a:ea typeface="等线"/>
            </a:endParaRPr>
          </a:p>
          <a:p>
            <a:pPr lvl="1">
              <a:buNone/>
            </a:pPr>
            <a:r>
              <a:rPr lang="en-US">
                <a:latin typeface="Courier New"/>
                <a:ea typeface="+mn-lt"/>
                <a:cs typeface="+mn-lt"/>
              </a:rPr>
              <a:t>ls &gt; </a:t>
            </a:r>
            <a:r>
              <a:rPr lang="en-US" err="1">
                <a:latin typeface="Courier New"/>
                <a:ea typeface="+mn-lt"/>
                <a:cs typeface="+mn-lt"/>
              </a:rPr>
              <a:t>bar.txt</a:t>
            </a:r>
            <a:endParaRPr lang="en-US" altLang="zh-CN">
              <a:latin typeface="Courier New"/>
              <a:ea typeface="+mn-lt"/>
              <a:cs typeface="+mn-lt"/>
            </a:endParaRPr>
          </a:p>
          <a:p>
            <a:pPr lvl="1">
              <a:buNone/>
            </a:pPr>
            <a:endParaRPr lang="en-US" sz="2000">
              <a:latin typeface="Courier New"/>
              <a:ea typeface="+mn-lt"/>
              <a:cs typeface="+mn-lt"/>
            </a:endParaRPr>
          </a:p>
          <a:p>
            <a:pPr lvl="1">
              <a:buNone/>
            </a:pPr>
            <a:endParaRPr lang="en-US" sz="2000">
              <a:latin typeface="Courier New"/>
              <a:ea typeface="+mn-lt"/>
              <a:cs typeface="+mn-lt"/>
            </a:endParaRPr>
          </a:p>
          <a:p>
            <a:pPr lvl="1">
              <a:buNone/>
            </a:pPr>
            <a:endParaRPr lang="en-US" sz="2000">
              <a:latin typeface="Courier New"/>
              <a:ea typeface="等线" panose="020F0502020204030204"/>
            </a:endParaRPr>
          </a:p>
          <a:p>
            <a:pPr marL="0" indent="0">
              <a:buNone/>
            </a:pPr>
            <a:endParaRPr lang="en-US" sz="2000">
              <a:ea typeface="等线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6C0E7806-A97E-4407-A227-0132E60A3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2200938"/>
            <a:ext cx="6019331" cy="245287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68704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75AE34-A7CC-F74A-86CB-89A063EBC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461" y="144008"/>
            <a:ext cx="10515600" cy="1325563"/>
          </a:xfrm>
        </p:spPr>
        <p:txBody>
          <a:bodyPr/>
          <a:lstStyle/>
          <a:p>
            <a:r>
              <a:rPr kumimoji="1" lang="en-US" altLang="zh-CN">
                <a:latin typeface="Arial Rounded MT Bold" panose="020F0704030504030204" pitchFamily="34" charset="0"/>
              </a:rPr>
              <a:t>Frequently used command</a:t>
            </a:r>
            <a:endParaRPr kumimoji="1"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A12EBE-A93E-4340-992A-A6567EDE8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372" y="1402172"/>
            <a:ext cx="11813628" cy="4693828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zh-CN" err="1">
                <a:latin typeface="Arial Rounded MT Bold" panose="020F0704030504030204" pitchFamily="34" charset="0"/>
              </a:rPr>
              <a:t>wc</a:t>
            </a:r>
            <a:r>
              <a:rPr kumimoji="1" lang="en-US" altLang="zh-CN">
                <a:latin typeface="Arial Rounded MT Bold" panose="020F0704030504030204" pitchFamily="34" charset="0"/>
              </a:rPr>
              <a:t> (word count)</a:t>
            </a:r>
          </a:p>
          <a:p>
            <a:pPr marL="0" indent="0">
              <a:buNone/>
            </a:pPr>
            <a:r>
              <a:rPr kumimoji="1" lang="en-US" altLang="zh-CN"/>
              <a:t>  </a:t>
            </a:r>
          </a:p>
          <a:p>
            <a:endParaRPr kumimoji="1" lang="en-US" altLang="zh-CN"/>
          </a:p>
          <a:p>
            <a:endParaRPr kumimoji="1" lang="en-US" altLang="zh-CN"/>
          </a:p>
          <a:p>
            <a:pPr marL="0" indent="0">
              <a:buNone/>
            </a:pPr>
            <a:r>
              <a:rPr lang="en" altLang="zh-CN" sz="2000">
                <a:latin typeface="Times" pitchFamily="2" charset="0"/>
              </a:rPr>
              <a:t>            </a:t>
            </a:r>
          </a:p>
          <a:p>
            <a:pPr marL="0" indent="0">
              <a:buNone/>
            </a:pPr>
            <a:r>
              <a:rPr lang="en" altLang="zh-CN" sz="2000">
                <a:latin typeface="Times" pitchFamily="2" charset="0"/>
              </a:rPr>
              <a:t>                   </a:t>
            </a:r>
            <a:r>
              <a:rPr lang="en" altLang="zh-CN" sz="1600" dirty="0">
                <a:latin typeface="Arial Rounded MT Bold" panose="020F0704030504030204" pitchFamily="34" charset="0"/>
              </a:rPr>
              <a:t># of lines   </a:t>
            </a:r>
            <a:r>
              <a:rPr lang="zh-CN" altLang="en-US" sz="1600" dirty="0">
                <a:latin typeface="Arial Rounded MT Bold" panose="020F0704030504030204" pitchFamily="34" charset="0"/>
              </a:rPr>
              <a:t>   </a:t>
            </a:r>
            <a:r>
              <a:rPr lang="en" altLang="zh-CN" sz="1600" dirty="0">
                <a:latin typeface="Arial Rounded MT Bold" panose="020F0704030504030204" pitchFamily="34" charset="0"/>
              </a:rPr>
              <a:t> # of words   </a:t>
            </a:r>
            <a:r>
              <a:rPr lang="zh-CN" altLang="en-US" sz="1600" dirty="0">
                <a:latin typeface="Arial Rounded MT Bold" panose="020F0704030504030204" pitchFamily="34" charset="0"/>
              </a:rPr>
              <a:t>      </a:t>
            </a:r>
            <a:r>
              <a:rPr lang="en" altLang="zh-CN" sz="1600" dirty="0">
                <a:latin typeface="Arial Rounded MT Bold" panose="020F0704030504030204" pitchFamily="34" charset="0"/>
              </a:rPr>
              <a:t>total bytes</a:t>
            </a:r>
            <a:endParaRPr lang="en" altLang="zh-CN" sz="2000" b="1" dirty="0"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r>
              <a:rPr lang="en" altLang="zh-CN" sz="2000" b="1">
                <a:latin typeface="Times" pitchFamily="2" charset="0"/>
              </a:rPr>
              <a:t>             </a:t>
            </a:r>
            <a:endParaRPr kumimoji="1" lang="en-US" altLang="zh-CN">
              <a:latin typeface="Times" pitchFamily="2" charset="0"/>
            </a:endParaRPr>
          </a:p>
          <a:p>
            <a:r>
              <a:rPr kumimoji="1" lang="en-US" altLang="zh-CN">
                <a:latin typeface="Arial Rounded MT Bold" panose="020F0704030504030204" pitchFamily="34" charset="0"/>
              </a:rPr>
              <a:t>grep</a:t>
            </a:r>
            <a:r>
              <a:rPr kumimoji="1" lang="en-US" altLang="zh-CN">
                <a:latin typeface="Times" pitchFamily="2" charset="0"/>
              </a:rPr>
              <a:t> </a:t>
            </a:r>
          </a:p>
          <a:p>
            <a:pPr marL="0" indent="0">
              <a:buNone/>
            </a:pPr>
            <a:r>
              <a:rPr lang="zh-CN" altLang="en-US" sz="2400" dirty="0">
                <a:latin typeface="Arial Rounded MT Bold" panose="020F0704030504030204" pitchFamily="34" charset="0"/>
              </a:rPr>
              <a:t>    </a:t>
            </a:r>
            <a:r>
              <a:rPr lang="en" altLang="zh-CN" sz="2400" dirty="0">
                <a:latin typeface="Arial Rounded MT Bold" panose="020F0704030504030204" pitchFamily="34" charset="0"/>
              </a:rPr>
              <a:t>search for string in lines/files</a:t>
            </a:r>
          </a:p>
          <a:p>
            <a:endParaRPr lang="en" altLang="zh-CN">
              <a:latin typeface="Times" pitchFamily="2" charset="0"/>
            </a:endParaRPr>
          </a:p>
          <a:p>
            <a:r>
              <a:rPr lang="en" altLang="zh-CN" b="1">
                <a:latin typeface="Arial Rounded MT Bold" panose="020F0704030504030204" pitchFamily="34" charset="0"/>
              </a:rPr>
              <a:t>|</a:t>
            </a:r>
            <a:r>
              <a:rPr lang="en" altLang="zh-CN">
                <a:latin typeface="Arial Rounded MT Bold" panose="020F0704030504030204" pitchFamily="34" charset="0"/>
              </a:rPr>
              <a:t> </a:t>
            </a:r>
          </a:p>
          <a:p>
            <a:pPr marL="0" indent="0">
              <a:buNone/>
            </a:pPr>
            <a:r>
              <a:rPr lang="zh-CN" altLang="en-US" sz="2600" dirty="0">
                <a:latin typeface="Arial Rounded MT Bold" panose="020F0704030504030204" pitchFamily="34" charset="0"/>
              </a:rPr>
              <a:t>   </a:t>
            </a:r>
            <a:r>
              <a:rPr lang="en" altLang="zh-CN" sz="2600" dirty="0">
                <a:latin typeface="Arial Rounded MT Bold" panose="020F0704030504030204" pitchFamily="34" charset="0"/>
              </a:rPr>
              <a:t>pass the standard output of one program to the standard input of another program</a:t>
            </a:r>
          </a:p>
          <a:p>
            <a:endParaRPr lang="en" altLang="zh-CN">
              <a:latin typeface="Times" pitchFamily="2" charset="0"/>
            </a:endParaRPr>
          </a:p>
          <a:p>
            <a:pPr marL="0" indent="0">
              <a:buNone/>
            </a:pPr>
            <a:endParaRPr kumimoji="1" lang="en-US" altLang="zh-CN"/>
          </a:p>
          <a:p>
            <a:endParaRPr kumimoji="1" lang="en-US" altLang="zh-CN"/>
          </a:p>
          <a:p>
            <a:pPr marL="0" indent="0">
              <a:buNone/>
            </a:pPr>
            <a:endParaRPr kumimoji="1" lang="en-US" altLang="zh-CN"/>
          </a:p>
          <a:p>
            <a:endParaRPr kumimoji="1" lang="en-US" altLang="zh-CN"/>
          </a:p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12E86A-6FC5-1146-965C-DDEDDC8924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1" t="1" r="-158" b="4830"/>
          <a:stretch/>
        </p:blipFill>
        <p:spPr>
          <a:xfrm>
            <a:off x="1088989" y="1713457"/>
            <a:ext cx="6825344" cy="150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92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354B67-A1F0-3943-BD50-CDE26AB7F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195" y="2621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3200" err="1">
                <a:latin typeface="Arial Rounded MT Bold" panose="020F0704030504030204" pitchFamily="34" charset="0"/>
              </a:rPr>
              <a:t>output.csv</a:t>
            </a:r>
            <a:endParaRPr kumimoji="1" lang="zh-CN" altLang="en-US" sz="3200">
              <a:latin typeface="Arial Rounded MT Bold" panose="020F0704030504030204" pitchFamily="34" charset="0"/>
            </a:endParaRPr>
          </a:p>
        </p:txBody>
      </p:sp>
      <p:pic>
        <p:nvPicPr>
          <p:cNvPr id="25" name="内容占位符 24" descr="表格&#10;&#10;描述已自动生成">
            <a:extLst>
              <a:ext uri="{FF2B5EF4-FFF2-40B4-BE49-F238E27FC236}">
                <a16:creationId xmlns:a16="http://schemas.microsoft.com/office/drawing/2014/main" id="{3B7F0AE8-EE75-1F4D-85BB-87EB459A5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5634"/>
          <a:stretch/>
        </p:blipFill>
        <p:spPr>
          <a:xfrm>
            <a:off x="328195" y="1010506"/>
            <a:ext cx="9888273" cy="2270448"/>
          </a:xfr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6FC15172-33DB-A543-B220-E22AF19EAC37}"/>
              </a:ext>
            </a:extLst>
          </p:cNvPr>
          <p:cNvGrpSpPr/>
          <p:nvPr/>
        </p:nvGrpSpPr>
        <p:grpSpPr>
          <a:xfrm>
            <a:off x="290630" y="3429000"/>
            <a:ext cx="10515600" cy="1516063"/>
            <a:chOff x="290630" y="3429000"/>
            <a:chExt cx="10515600" cy="1516063"/>
          </a:xfrm>
        </p:grpSpPr>
        <p:sp>
          <p:nvSpPr>
            <p:cNvPr id="21" name="标题 1">
              <a:extLst>
                <a:ext uri="{FF2B5EF4-FFF2-40B4-BE49-F238E27FC236}">
                  <a16:creationId xmlns:a16="http://schemas.microsoft.com/office/drawing/2014/main" id="{D0974077-B509-394C-9B2D-2FB93AECCBD7}"/>
                </a:ext>
              </a:extLst>
            </p:cNvPr>
            <p:cNvSpPr txBox="1">
              <a:spLocks/>
            </p:cNvSpPr>
            <p:nvPr/>
          </p:nvSpPr>
          <p:spPr>
            <a:xfrm>
              <a:off x="290630" y="3429000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kumimoji="1" lang="en-US" altLang="zh-CN" sz="3200">
                  <a:latin typeface="Arial Rounded MT Bold" panose="020F0704030504030204" pitchFamily="34" charset="0"/>
                </a:rPr>
                <a:t>How many lines in this csv?</a:t>
              </a:r>
            </a:p>
            <a:p>
              <a:r>
                <a:rPr lang="en-US" altLang="zh-CN" sz="2000" err="1">
                  <a:latin typeface="Courier New"/>
                  <a:ea typeface="+mn-lt"/>
                  <a:cs typeface="+mn-lt"/>
                </a:rPr>
                <a:t>wc</a:t>
              </a:r>
              <a:r>
                <a:rPr lang="en-US" altLang="zh-CN" sz="2000">
                  <a:latin typeface="Courier New"/>
                  <a:ea typeface="+mn-lt"/>
                  <a:cs typeface="+mn-lt"/>
                </a:rPr>
                <a:t> </a:t>
              </a:r>
              <a:r>
                <a:rPr lang="en-US" altLang="zh-CN" sz="2000" err="1">
                  <a:latin typeface="Courier New"/>
                  <a:ea typeface="+mn-lt"/>
                  <a:cs typeface="+mn-lt"/>
                </a:rPr>
                <a:t>output.csv</a:t>
              </a:r>
              <a:endParaRPr lang="zh-CN" altLang="en-US" sz="2000">
                <a:latin typeface="Courier New"/>
                <a:ea typeface="+mn-lt"/>
                <a:cs typeface="+mn-lt"/>
              </a:endParaRPr>
            </a:p>
          </p:txBody>
        </p:sp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875F9137-EDD3-E64D-9B4E-AD6881277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195" y="4564063"/>
              <a:ext cx="5295900" cy="381000"/>
            </a:xfrm>
            <a:prstGeom prst="rect">
              <a:avLst/>
            </a:prstGeom>
          </p:spPr>
        </p:pic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D8059836-FEAE-D54D-A585-A7DA32F84982}"/>
              </a:ext>
            </a:extLst>
          </p:cNvPr>
          <p:cNvGrpSpPr/>
          <p:nvPr/>
        </p:nvGrpSpPr>
        <p:grpSpPr>
          <a:xfrm>
            <a:off x="290630" y="3575822"/>
            <a:ext cx="10515600" cy="1369241"/>
            <a:chOff x="290630" y="3998505"/>
            <a:chExt cx="10515600" cy="1369241"/>
          </a:xfrm>
        </p:grpSpPr>
        <p:sp>
          <p:nvSpPr>
            <p:cNvPr id="29" name="标题 1">
              <a:extLst>
                <a:ext uri="{FF2B5EF4-FFF2-40B4-BE49-F238E27FC236}">
                  <a16:creationId xmlns:a16="http://schemas.microsoft.com/office/drawing/2014/main" id="{0846A19C-8FD7-5745-AA20-3C5105239D24}"/>
                </a:ext>
              </a:extLst>
            </p:cNvPr>
            <p:cNvSpPr txBox="1">
              <a:spLocks/>
            </p:cNvSpPr>
            <p:nvPr/>
          </p:nvSpPr>
          <p:spPr>
            <a:xfrm>
              <a:off x="290630" y="3998505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kumimoji="1" lang="en-US" altLang="zh-CN" sz="3200">
                  <a:latin typeface="Arial Rounded MT Bold" panose="020F0704030504030204" pitchFamily="34" charset="0"/>
                </a:rPr>
                <a:t>How many people in Sales department?</a:t>
              </a:r>
            </a:p>
            <a:p>
              <a:r>
                <a:rPr lang="en" altLang="zh-CN" sz="2000">
                  <a:latin typeface="Courier New"/>
                  <a:ea typeface="+mn-lt"/>
                  <a:cs typeface="+mn-lt"/>
                </a:rPr>
                <a:t>grep 'sales' </a:t>
              </a:r>
              <a:r>
                <a:rPr lang="en" altLang="zh-CN" sz="2000" err="1">
                  <a:latin typeface="Courier New"/>
                  <a:ea typeface="+mn-lt"/>
                  <a:cs typeface="+mn-lt"/>
                </a:rPr>
                <a:t>output.csv</a:t>
              </a:r>
              <a:r>
                <a:rPr lang="en" altLang="zh-CN" sz="2000">
                  <a:latin typeface="Courier New"/>
                  <a:ea typeface="+mn-lt"/>
                  <a:cs typeface="+mn-lt"/>
                </a:rPr>
                <a:t> | </a:t>
              </a:r>
              <a:r>
                <a:rPr lang="en" altLang="zh-CN" sz="2000" err="1">
                  <a:latin typeface="Courier New"/>
                  <a:ea typeface="+mn-lt"/>
                  <a:cs typeface="+mn-lt"/>
                </a:rPr>
                <a:t>wc</a:t>
              </a:r>
              <a:endParaRPr lang="en" altLang="zh-CN" sz="2000">
                <a:latin typeface="Courier New"/>
                <a:ea typeface="+mn-lt"/>
                <a:cs typeface="+mn-lt"/>
              </a:endParaRPr>
            </a:p>
            <a:p>
              <a:endParaRPr lang="zh-CN" altLang="en-US" sz="2000">
                <a:latin typeface="Courier New"/>
                <a:ea typeface="+mn-lt"/>
                <a:cs typeface="+mn-lt"/>
              </a:endParaRPr>
            </a:p>
          </p:txBody>
        </p: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B48F2F01-9D59-E74B-BB94-3683EE6FC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8195" y="4986746"/>
              <a:ext cx="6515100" cy="381000"/>
            </a:xfrm>
            <a:prstGeom prst="rect">
              <a:avLst/>
            </a:prstGeom>
          </p:spPr>
        </p:pic>
      </p:grpSp>
      <p:sp>
        <p:nvSpPr>
          <p:cNvPr id="39" name="标题 1">
            <a:extLst>
              <a:ext uri="{FF2B5EF4-FFF2-40B4-BE49-F238E27FC236}">
                <a16:creationId xmlns:a16="http://schemas.microsoft.com/office/drawing/2014/main" id="{3E577393-5D16-2541-8068-8CB0A758E9A7}"/>
              </a:ext>
            </a:extLst>
          </p:cNvPr>
          <p:cNvSpPr txBox="1">
            <a:spLocks/>
          </p:cNvSpPr>
          <p:nvPr/>
        </p:nvSpPr>
        <p:spPr>
          <a:xfrm>
            <a:off x="290630" y="53575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200">
                <a:latin typeface="Arial Rounded MT Bold" panose="020F0704030504030204" pitchFamily="34" charset="0"/>
              </a:rPr>
              <a:t>What if we want to save the result?</a:t>
            </a:r>
          </a:p>
          <a:p>
            <a:r>
              <a:rPr lang="en" altLang="zh-CN" sz="2000">
                <a:latin typeface="Courier New"/>
                <a:ea typeface="+mn-lt"/>
                <a:cs typeface="+mn-lt"/>
              </a:rPr>
              <a:t>grep 'sales' </a:t>
            </a:r>
            <a:r>
              <a:rPr lang="en" altLang="zh-CN" sz="2000" err="1">
                <a:latin typeface="Courier New"/>
                <a:ea typeface="+mn-lt"/>
                <a:cs typeface="+mn-lt"/>
              </a:rPr>
              <a:t>output.csv</a:t>
            </a:r>
            <a:r>
              <a:rPr lang="en" altLang="zh-CN" sz="2000">
                <a:latin typeface="Courier New"/>
                <a:ea typeface="+mn-lt"/>
                <a:cs typeface="+mn-lt"/>
              </a:rPr>
              <a:t> | </a:t>
            </a:r>
            <a:r>
              <a:rPr lang="en" altLang="zh-CN" sz="2000" err="1">
                <a:latin typeface="Courier New"/>
                <a:ea typeface="+mn-lt"/>
                <a:cs typeface="+mn-lt"/>
              </a:rPr>
              <a:t>wc</a:t>
            </a:r>
            <a:r>
              <a:rPr lang="en" altLang="zh-CN" sz="2000">
                <a:latin typeface="Courier New"/>
                <a:ea typeface="+mn-lt"/>
                <a:cs typeface="+mn-lt"/>
              </a:rPr>
              <a:t> &gt; </a:t>
            </a:r>
            <a:r>
              <a:rPr lang="en" altLang="zh-CN" sz="2000" err="1">
                <a:latin typeface="Courier New"/>
                <a:ea typeface="+mn-lt"/>
                <a:cs typeface="+mn-lt"/>
              </a:rPr>
              <a:t>result.txt</a:t>
            </a:r>
            <a:endParaRPr lang="en" altLang="zh-CN" sz="2000">
              <a:latin typeface="Courier New"/>
              <a:ea typeface="+mn-lt"/>
              <a:cs typeface="+mn-lt"/>
            </a:endParaRPr>
          </a:p>
          <a:p>
            <a:endParaRPr lang="zh-CN" altLang="en-US" sz="2000">
              <a:latin typeface="Courier New"/>
              <a:ea typeface="+mn-lt"/>
              <a:cs typeface="+mn-lt"/>
            </a:endParaRPr>
          </a:p>
        </p:txBody>
      </p: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ED4FDCC9-D39A-C542-8847-5A831591C4B7}"/>
              </a:ext>
            </a:extLst>
          </p:cNvPr>
          <p:cNvCxnSpPr>
            <a:cxnSpLocks/>
          </p:cNvCxnSpPr>
          <p:nvPr/>
        </p:nvCxnSpPr>
        <p:spPr>
          <a:xfrm flipV="1">
            <a:off x="5029200" y="3262016"/>
            <a:ext cx="4061451" cy="5317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1BE0645A-5C0A-4347-8DA5-914F612220E6}"/>
              </a:ext>
            </a:extLst>
          </p:cNvPr>
          <p:cNvSpPr/>
          <p:nvPr/>
        </p:nvSpPr>
        <p:spPr>
          <a:xfrm>
            <a:off x="229305" y="4945063"/>
            <a:ext cx="27356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400">
                <a:latin typeface="Times" pitchFamily="2" charset="0"/>
              </a:rPr>
              <a:t> </a:t>
            </a:r>
            <a:r>
              <a:rPr lang="en" altLang="zh-CN" sz="1200" dirty="0">
                <a:latin typeface="Arial Rounded MT Bold" panose="020F0704030504030204" pitchFamily="34" charset="0"/>
              </a:rPr>
              <a:t># of lines    # of words   total bytes</a:t>
            </a:r>
            <a:endParaRPr lang="zh-CN" altLang="en-US" sz="14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0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DFE81B0D-E06B-4501-8A32-4536A671E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987" y="48642"/>
            <a:ext cx="3831531" cy="672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723BE63-461A-46A1-9473-9B852AF63B0D}"/>
              </a:ext>
            </a:extLst>
          </p:cNvPr>
          <p:cNvSpPr/>
          <p:nvPr/>
        </p:nvSpPr>
        <p:spPr>
          <a:xfrm>
            <a:off x="1724397" y="774393"/>
            <a:ext cx="46891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Standard Error 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19DF4F-64DD-49A6-B092-DD93631DD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593" y="2544991"/>
            <a:ext cx="640080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805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4B71A-E72E-4EF6-B9ED-B56A23B9C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723" y="216887"/>
            <a:ext cx="10515600" cy="1325563"/>
          </a:xfrm>
        </p:spPr>
        <p:txBody>
          <a:bodyPr/>
          <a:lstStyle/>
          <a:p>
            <a:r>
              <a:rPr lang="en-US">
                <a:latin typeface="Arial Rounded MT Bold" panose="020F0704030504030204" pitchFamily="34" charset="0"/>
              </a:rPr>
              <a:t>What is standard error?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2C199B-A0F0-42EF-852A-86B13665D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6273" y="3872540"/>
            <a:ext cx="4800600" cy="2667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0B6DAB-DBCA-436E-B730-F311BB5D1884}"/>
              </a:ext>
            </a:extLst>
          </p:cNvPr>
          <p:cNvSpPr txBox="1"/>
          <p:nvPr/>
        </p:nvSpPr>
        <p:spPr>
          <a:xfrm>
            <a:off x="107603" y="3361978"/>
            <a:ext cx="69043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 Rounded MT Bold" panose="020F0704030504030204" pitchFamily="34" charset="0"/>
              </a:rPr>
              <a:t>Is the third place for file output also known as STDERR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 Rounded MT Bold" panose="020F0704030504030204" pitchFamily="34" charset="0"/>
              </a:rPr>
              <a:t>It is a stream independent of input and output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 Rounded MT Bold" panose="020F0704030504030204" pitchFamily="34" charset="0"/>
              </a:rPr>
              <a:t>Default error output device:  terminal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 Rounded MT Bold" panose="020F0704030504030204" pitchFamily="34" charset="0"/>
              </a:rPr>
              <a:t>Default input stream: keyboard</a:t>
            </a:r>
          </a:p>
          <a:p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1A56EE-788E-4466-8125-667B154E8BCA}"/>
              </a:ext>
            </a:extLst>
          </p:cNvPr>
          <p:cNvSpPr/>
          <p:nvPr/>
        </p:nvSpPr>
        <p:spPr>
          <a:xfrm>
            <a:off x="8700933" y="5280855"/>
            <a:ext cx="1483360" cy="1258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E5874A-7580-AE4F-AF49-406377C6DC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95" r="26950" b="14163"/>
          <a:stretch/>
        </p:blipFill>
        <p:spPr>
          <a:xfrm>
            <a:off x="137833" y="2085145"/>
            <a:ext cx="6217671" cy="83658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92770D-4A4E-FD4F-BA83-FCE072EDE1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-14312" b="23102"/>
          <a:stretch/>
        </p:blipFill>
        <p:spPr>
          <a:xfrm>
            <a:off x="107604" y="1418811"/>
            <a:ext cx="6554453" cy="3879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FA864A-1B80-4961-A101-730DC3187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497" y="609084"/>
            <a:ext cx="5200106" cy="2922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48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466A4-219C-4D96-92E1-F70A26480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2" y="156989"/>
            <a:ext cx="10515600" cy="1325563"/>
          </a:xfrm>
        </p:spPr>
        <p:txBody>
          <a:bodyPr/>
          <a:lstStyle/>
          <a:p>
            <a:r>
              <a:rPr lang="en-US">
                <a:latin typeface="Arial Rounded MT Bold" panose="020F0704030504030204" pitchFamily="34" charset="0"/>
              </a:rPr>
              <a:t>How to interpret Standard error?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179CF7-47A4-498B-ABCF-6CB4BC94B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97" y="1505529"/>
            <a:ext cx="2234505" cy="4756726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1B155CC2-AE5B-4E19-8FBA-AA1C407BDCCA}"/>
              </a:ext>
            </a:extLst>
          </p:cNvPr>
          <p:cNvSpPr/>
          <p:nvPr/>
        </p:nvSpPr>
        <p:spPr>
          <a:xfrm>
            <a:off x="3851563" y="1694362"/>
            <a:ext cx="4112030" cy="1431636"/>
          </a:xfrm>
          <a:prstGeom prst="borderCallout1">
            <a:avLst>
              <a:gd name="adj1" fmla="val 21558"/>
              <a:gd name="adj2" fmla="val -269"/>
              <a:gd name="adj3" fmla="val 108472"/>
              <a:gd name="adj4" fmla="val -318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3FEC20-C831-4B64-8D82-12C09672B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568" y="1607736"/>
            <a:ext cx="4112029" cy="151826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96074A0-FA0A-471C-8520-ED462573D913}"/>
              </a:ext>
            </a:extLst>
          </p:cNvPr>
          <p:cNvSpPr/>
          <p:nvPr/>
        </p:nvSpPr>
        <p:spPr>
          <a:xfrm>
            <a:off x="640080" y="3266902"/>
            <a:ext cx="1936865" cy="1620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allout: Line 12">
            <a:extLst>
              <a:ext uri="{FF2B5EF4-FFF2-40B4-BE49-F238E27FC236}">
                <a16:creationId xmlns:a16="http://schemas.microsoft.com/office/drawing/2014/main" id="{5EE02E86-5C65-4348-950F-9743B21BC8EA}"/>
              </a:ext>
            </a:extLst>
          </p:cNvPr>
          <p:cNvSpPr/>
          <p:nvPr/>
        </p:nvSpPr>
        <p:spPr>
          <a:xfrm>
            <a:off x="3851563" y="3429000"/>
            <a:ext cx="4112030" cy="1072662"/>
          </a:xfrm>
          <a:prstGeom prst="borderCallout1">
            <a:avLst>
              <a:gd name="adj1" fmla="val 22259"/>
              <a:gd name="adj2" fmla="val -513"/>
              <a:gd name="adj3" fmla="val 179091"/>
              <a:gd name="adj4" fmla="val -323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5781AC-BE30-498D-A811-9665BFDDA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563" y="3429000"/>
            <a:ext cx="4112030" cy="107266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99E5792-8D2B-4517-898F-6861C14CA851}"/>
              </a:ext>
            </a:extLst>
          </p:cNvPr>
          <p:cNvSpPr/>
          <p:nvPr/>
        </p:nvSpPr>
        <p:spPr>
          <a:xfrm>
            <a:off x="640079" y="5352471"/>
            <a:ext cx="1936865" cy="1620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8E9D63-5FC7-459D-8C24-A7A265895A2D}"/>
              </a:ext>
            </a:extLst>
          </p:cNvPr>
          <p:cNvSpPr txBox="1"/>
          <p:nvPr/>
        </p:nvSpPr>
        <p:spPr>
          <a:xfrm>
            <a:off x="317984" y="6308209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5"/>
              </a:rPr>
              <a:t>https://www.computerhope.com/doserror.html</a:t>
            </a:r>
            <a:r>
              <a:rPr lang="en-US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59982E-FA07-41DA-A0B9-177EE0D644AD}"/>
              </a:ext>
            </a:extLst>
          </p:cNvPr>
          <p:cNvSpPr/>
          <p:nvPr/>
        </p:nvSpPr>
        <p:spPr>
          <a:xfrm>
            <a:off x="7861931" y="5052904"/>
            <a:ext cx="36215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29 STDERR</a:t>
            </a:r>
          </a:p>
        </p:txBody>
      </p:sp>
      <p:pic>
        <p:nvPicPr>
          <p:cNvPr id="4098" name="Picture 2" descr="Facts About Copper | Live Science">
            <a:extLst>
              <a:ext uri="{FF2B5EF4-FFF2-40B4-BE49-F238E27FC236}">
                <a16:creationId xmlns:a16="http://schemas.microsoft.com/office/drawing/2014/main" id="{1AB222C9-B430-465D-B25A-E378B4498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912" y="1277948"/>
            <a:ext cx="2815510" cy="1877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1CCA26D-B0E9-45D5-B60D-760F269E7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912" y="3347951"/>
            <a:ext cx="2857500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45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332</Words>
  <Application>Microsoft Office PowerPoint</Application>
  <PresentationFormat>Widescreen</PresentationFormat>
  <Paragraphs>68</Paragraphs>
  <Slides>14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等线</vt:lpstr>
      <vt:lpstr>等线 Light</vt:lpstr>
      <vt:lpstr>Arial</vt:lpstr>
      <vt:lpstr>Arial Rounded MT Bold</vt:lpstr>
      <vt:lpstr>Courier New</vt:lpstr>
      <vt:lpstr>Times</vt:lpstr>
      <vt:lpstr>Office 主题​​</vt:lpstr>
      <vt:lpstr>PowerPoint Presentation</vt:lpstr>
      <vt:lpstr>Introduction</vt:lpstr>
      <vt:lpstr>Overview</vt:lpstr>
      <vt:lpstr>Standard Input/Output</vt:lpstr>
      <vt:lpstr>Frequently used command</vt:lpstr>
      <vt:lpstr>output.csv</vt:lpstr>
      <vt:lpstr>PowerPoint Presentation</vt:lpstr>
      <vt:lpstr>What is standard error?</vt:lpstr>
      <vt:lpstr>How to interpret Standard error?</vt:lpstr>
      <vt:lpstr>Fixing a Standard Error </vt:lpstr>
      <vt:lpstr>Streams and Redirection with csvkit</vt:lpstr>
      <vt:lpstr>Streams and Redirection with csvkit</vt:lpstr>
      <vt:lpstr>Streams and Redirection with csvkit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任 芷仪</dc:creator>
  <cp:lastModifiedBy>Jeff Ott</cp:lastModifiedBy>
  <cp:revision>2</cp:revision>
  <dcterms:created xsi:type="dcterms:W3CDTF">2021-10-04T22:19:49Z</dcterms:created>
  <dcterms:modified xsi:type="dcterms:W3CDTF">2021-10-12T20:51:36Z</dcterms:modified>
</cp:coreProperties>
</file>